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3"/>
  </p:notesMasterIdLst>
  <p:handoutMasterIdLst>
    <p:handoutMasterId r:id="rId14"/>
  </p:handoutMasterIdLst>
  <p:sldIdLst>
    <p:sldId id="256" r:id="rId5"/>
    <p:sldId id="263" r:id="rId6"/>
    <p:sldId id="289" r:id="rId7"/>
    <p:sldId id="283" r:id="rId8"/>
    <p:sldId id="262" r:id="rId9"/>
    <p:sldId id="264" r:id="rId10"/>
    <p:sldId id="275" r:id="rId11"/>
    <p:sldId id="2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48871E-0956-4AA1-9A56-2F407754C520}" v="269" dt="2024-06-07T13:59:22.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4495" autoAdjust="0"/>
  </p:normalViewPr>
  <p:slideViewPr>
    <p:cSldViewPr snapToGrid="0">
      <p:cViewPr>
        <p:scale>
          <a:sx n="100" d="100"/>
          <a:sy n="100" d="100"/>
        </p:scale>
        <p:origin x="96" y="-499"/>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6/7/2024</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6/7/2024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dirty="0"/>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dirty="0"/>
              <a:t>Click to edit Master title style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dirty="0"/>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Layout option 1">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5B4A4-A005-46DB-8819-84E84C02887A}"/>
              </a:ext>
              <a:ext uri="{C183D7F6-B498-43B3-948B-1728B52AA6E4}">
                <adec:decorative xmlns:adec="http://schemas.microsoft.com/office/drawing/2017/decorative"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Layout 2">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DB290B-1F5B-490E-B40F-0D4B1036425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dirty="0"/>
              <a:t>Click to edit</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dirty="0"/>
              <a:t>Click to edit</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dirty="0"/>
              <a:t>Click to edit</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dirty="0"/>
              <a:t>Click to edit</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dirty="0"/>
              <a:t>Click to edit</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dirty="0"/>
              <a:t>Click to edit</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dirty="0"/>
              <a:t>Click to edit</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dirty="0"/>
              <a:t>Click to edit</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dirty="0"/>
              <a:t>Click to edit</a:t>
            </a:r>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dirty="0"/>
              <a:t>Click to edit</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dirty="0"/>
              <a:t>Click to edit</a:t>
            </a:r>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dirty="0"/>
              <a:t>Click to edit Master title</a:t>
            </a:r>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69" r:id="rId17"/>
    <p:sldLayoutId id="2147483670" r:id="rId18"/>
    <p:sldLayoutId id="2147483681" r:id="rId19"/>
    <p:sldLayoutId id="2147483654" r:id="rId20"/>
    <p:sldLayoutId id="2147483650"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0.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624398" y="3432320"/>
            <a:ext cx="4869323" cy="1615152"/>
          </a:xfrm>
        </p:spPr>
        <p:txBody>
          <a:bodyPr/>
          <a:lstStyle/>
          <a:p>
            <a:r>
              <a:rPr lang="en-US" dirty="0" err="1"/>
              <a:t>AcademiaStream</a:t>
            </a:r>
            <a:r>
              <a:rPr lang="en-US" dirty="0"/>
              <a:t>: University Management System</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466246" y="5288724"/>
            <a:ext cx="4876800" cy="701040"/>
          </a:xfrm>
        </p:spPr>
        <p:txBody>
          <a:bodyPr vert="horz" lIns="91440" tIns="45720" rIns="91440" bIns="45720" rtlCol="0" anchor="t">
            <a:normAutofit/>
          </a:bodyPr>
          <a:lstStyle/>
          <a:p>
            <a:r>
              <a:rPr lang="en-US" dirty="0"/>
              <a:t> Amna Hassan &amp; Shuja Uddin</a:t>
            </a: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297216" y="1376934"/>
            <a:ext cx="6286500" cy="954665"/>
          </a:xfrm>
        </p:spPr>
        <p:txBody>
          <a:bodyPr>
            <a:normAutofit fontScale="90000"/>
          </a:bodyPr>
          <a:lstStyle/>
          <a:p>
            <a:r>
              <a:rPr lang="en-US" dirty="0">
                <a:ea typeface="+mj-lt"/>
                <a:cs typeface="+mj-lt"/>
              </a:rPr>
              <a:t>University Management System Overview</a:t>
            </a:r>
            <a:endParaRPr lang="en-US" dirty="0"/>
          </a:p>
        </p:txBody>
      </p:sp>
      <p:sp>
        <p:nvSpPr>
          <p:cNvPr id="3" name="Text Placeholder 2">
            <a:extLst>
              <a:ext uri="{FF2B5EF4-FFF2-40B4-BE49-F238E27FC236}">
                <a16:creationId xmlns:a16="http://schemas.microsoft.com/office/drawing/2014/main" id="{D953D124-60CF-4821-9B89-6A8E94FF7517}"/>
              </a:ext>
            </a:extLst>
          </p:cNvPr>
          <p:cNvSpPr>
            <a:spLocks noGrp="1"/>
          </p:cNvSpPr>
          <p:nvPr>
            <p:ph type="body" idx="1"/>
          </p:nvPr>
        </p:nvSpPr>
        <p:spPr>
          <a:xfrm>
            <a:off x="1287758" y="2584452"/>
            <a:ext cx="2929524" cy="590548"/>
          </a:xfrm>
        </p:spPr>
        <p:txBody>
          <a:bodyPr/>
          <a:lstStyle/>
          <a:p>
            <a:r>
              <a:rPr lang="en-US" dirty="0">
                <a:ea typeface="+mj-lt"/>
                <a:cs typeface="+mj-lt"/>
              </a:rPr>
              <a:t>JavaFX Application</a:t>
            </a:r>
            <a:endParaRPr lang="en-US" dirty="0"/>
          </a:p>
        </p:txBody>
      </p:sp>
      <p:sp>
        <p:nvSpPr>
          <p:cNvPr id="5" name="Text Placeholder 4">
            <a:extLst>
              <a:ext uri="{FF2B5EF4-FFF2-40B4-BE49-F238E27FC236}">
                <a16:creationId xmlns:a16="http://schemas.microsoft.com/office/drawing/2014/main" id="{E82B766E-D38E-40C0-B106-0D80BCC3495C}"/>
              </a:ext>
            </a:extLst>
          </p:cNvPr>
          <p:cNvSpPr>
            <a:spLocks noGrp="1"/>
          </p:cNvSpPr>
          <p:nvPr>
            <p:ph type="body" sz="quarter" idx="3"/>
          </p:nvPr>
        </p:nvSpPr>
        <p:spPr>
          <a:xfrm>
            <a:off x="4639492" y="2584452"/>
            <a:ext cx="2943951" cy="590548"/>
          </a:xfrm>
        </p:spPr>
        <p:txBody>
          <a:bodyPr/>
          <a:lstStyle/>
          <a:p>
            <a:r>
              <a:rPr lang="en-US" dirty="0">
                <a:ea typeface="+mj-lt"/>
                <a:cs typeface="+mj-lt"/>
              </a:rPr>
              <a:t>Key User Roles</a:t>
            </a:r>
            <a:endParaRPr lang="en-US" dirty="0"/>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sz="half" idx="2"/>
          </p:nvPr>
        </p:nvSpPr>
        <p:spPr>
          <a:xfrm>
            <a:off x="1287758" y="3307201"/>
            <a:ext cx="2929524" cy="744099"/>
          </a:xfrm>
        </p:spPr>
        <p:txBody>
          <a:bodyPr vert="horz" lIns="91440" tIns="45720" rIns="91440" bIns="45720" rtlCol="0" anchor="t">
            <a:normAutofit/>
          </a:bodyPr>
          <a:lstStyle/>
          <a:p>
            <a:r>
              <a:rPr lang="en-ZA" dirty="0">
                <a:ea typeface="+mn-lt"/>
                <a:cs typeface="+mn-lt"/>
              </a:rPr>
              <a:t>Developed using Scene Builder and JDBC </a:t>
            </a:r>
            <a:r>
              <a:rPr lang="en-ZA" dirty="0" err="1">
                <a:ea typeface="+mn-lt"/>
                <a:cs typeface="+mn-lt"/>
              </a:rPr>
              <a:t>SQL.Utilizes</a:t>
            </a:r>
            <a:r>
              <a:rPr lang="en-ZA" dirty="0">
                <a:ea typeface="+mn-lt"/>
                <a:cs typeface="+mn-lt"/>
              </a:rPr>
              <a:t> JavaFX for a modern and interactive user interface.</a:t>
            </a:r>
            <a:endParaRPr lang="en-ZA" dirty="0">
              <a:cs typeface="Segoe UI"/>
            </a:endParaRPr>
          </a:p>
          <a:p>
            <a:endParaRPr lang="en-ZA" dirty="0">
              <a:cs typeface="Segoe UI"/>
            </a:endParaRPr>
          </a:p>
        </p:txBody>
      </p:sp>
      <p:sp>
        <p:nvSpPr>
          <p:cNvPr id="6" name="Content Placeholder 5">
            <a:extLst>
              <a:ext uri="{FF2B5EF4-FFF2-40B4-BE49-F238E27FC236}">
                <a16:creationId xmlns:a16="http://schemas.microsoft.com/office/drawing/2014/main" id="{176C5DA1-AED6-4CA2-B15A-2EEF9DDF0665}"/>
              </a:ext>
            </a:extLst>
          </p:cNvPr>
          <p:cNvSpPr>
            <a:spLocks noGrp="1"/>
          </p:cNvSpPr>
          <p:nvPr>
            <p:ph sz="quarter" idx="4"/>
          </p:nvPr>
        </p:nvSpPr>
        <p:spPr>
          <a:xfrm>
            <a:off x="4639492" y="3307201"/>
            <a:ext cx="2943951" cy="744099"/>
          </a:xfrm>
        </p:spPr>
        <p:txBody>
          <a:bodyPr vert="horz" lIns="91440" tIns="45720" rIns="91440" bIns="45720" rtlCol="0" anchor="t">
            <a:normAutofit fontScale="92500"/>
          </a:bodyPr>
          <a:lstStyle/>
          <a:p>
            <a:r>
              <a:rPr lang="en-ZA" dirty="0">
                <a:ea typeface="+mn-lt"/>
                <a:cs typeface="+mn-lt"/>
              </a:rPr>
              <a:t>Designed to support administrators, students, and faculty. Tailored functionalities for user role to enhance their interactions.</a:t>
            </a:r>
            <a:endParaRPr lang="en-ZA" dirty="0">
              <a:cs typeface="Segoe UI"/>
            </a:endParaRPr>
          </a:p>
          <a:p>
            <a:endParaRPr lang="en-ZA" dirty="0">
              <a:cs typeface="Segoe UI"/>
            </a:endParaRPr>
          </a:p>
        </p:txBody>
      </p:sp>
      <p:sp>
        <p:nvSpPr>
          <p:cNvPr id="7" name="Text Placeholder 6">
            <a:extLst>
              <a:ext uri="{FF2B5EF4-FFF2-40B4-BE49-F238E27FC236}">
                <a16:creationId xmlns:a16="http://schemas.microsoft.com/office/drawing/2014/main" id="{2AC344C0-B110-475D-B2A1-070613CE1063}"/>
              </a:ext>
            </a:extLst>
          </p:cNvPr>
          <p:cNvSpPr>
            <a:spLocks noGrp="1"/>
          </p:cNvSpPr>
          <p:nvPr>
            <p:ph type="body" idx="13"/>
          </p:nvPr>
        </p:nvSpPr>
        <p:spPr>
          <a:xfrm>
            <a:off x="1297216" y="4183501"/>
            <a:ext cx="2929524" cy="590548"/>
          </a:xfrm>
        </p:spPr>
        <p:txBody>
          <a:bodyPr/>
          <a:lstStyle/>
          <a:p>
            <a:r>
              <a:rPr lang="en-US" dirty="0">
                <a:ea typeface="+mj-lt"/>
                <a:cs typeface="+mj-lt"/>
              </a:rPr>
              <a:t>Enhanced Interactions</a:t>
            </a:r>
            <a:endParaRPr lang="en-US" dirty="0"/>
          </a:p>
        </p:txBody>
      </p:sp>
      <p:sp>
        <p:nvSpPr>
          <p:cNvPr id="9" name="Text Placeholder 8">
            <a:extLst>
              <a:ext uri="{FF2B5EF4-FFF2-40B4-BE49-F238E27FC236}">
                <a16:creationId xmlns:a16="http://schemas.microsoft.com/office/drawing/2014/main" id="{7F56819B-7E97-4010-B9C3-1692802DA5AA}"/>
              </a:ext>
            </a:extLst>
          </p:cNvPr>
          <p:cNvSpPr>
            <a:spLocks noGrp="1"/>
          </p:cNvSpPr>
          <p:nvPr>
            <p:ph type="body" sz="quarter" idx="15"/>
          </p:nvPr>
        </p:nvSpPr>
        <p:spPr>
          <a:xfrm>
            <a:off x="4648950" y="4183501"/>
            <a:ext cx="2943951" cy="590548"/>
          </a:xfrm>
        </p:spPr>
        <p:txBody>
          <a:bodyPr/>
          <a:lstStyle/>
          <a:p>
            <a:r>
              <a:rPr lang="en-US" dirty="0">
                <a:ea typeface="+mj-lt"/>
                <a:cs typeface="+mj-lt"/>
              </a:rPr>
              <a:t>Streamlined Operations</a:t>
            </a:r>
            <a:endParaRPr lang="en-US" dirty="0"/>
          </a:p>
        </p:txBody>
      </p:sp>
      <p:sp>
        <p:nvSpPr>
          <p:cNvPr id="8" name="Content Placeholder 7">
            <a:extLst>
              <a:ext uri="{FF2B5EF4-FFF2-40B4-BE49-F238E27FC236}">
                <a16:creationId xmlns:a16="http://schemas.microsoft.com/office/drawing/2014/main" id="{02A98D12-09C7-425E-A5F5-F1D86F8B73F1}"/>
              </a:ext>
            </a:extLst>
          </p:cNvPr>
          <p:cNvSpPr>
            <a:spLocks noGrp="1"/>
          </p:cNvSpPr>
          <p:nvPr>
            <p:ph sz="half" idx="14"/>
          </p:nvPr>
        </p:nvSpPr>
        <p:spPr>
          <a:xfrm>
            <a:off x="1297216" y="4906250"/>
            <a:ext cx="2929524" cy="744099"/>
          </a:xfrm>
        </p:spPr>
        <p:txBody>
          <a:bodyPr vert="horz" lIns="91440" tIns="45720" rIns="91440" bIns="45720" rtlCol="0" anchor="t">
            <a:normAutofit fontScale="85000" lnSpcReduction="10000"/>
          </a:bodyPr>
          <a:lstStyle/>
          <a:p>
            <a:r>
              <a:rPr lang="en-ZA" dirty="0">
                <a:ea typeface="+mn-lt"/>
                <a:cs typeface="+mn-lt"/>
              </a:rPr>
              <a:t>Facilitates improved communication between students and teachers. collaboration and engagement within the university community.</a:t>
            </a:r>
            <a:endParaRPr lang="en-US"/>
          </a:p>
          <a:p>
            <a:endParaRPr lang="en-ZA" dirty="0">
              <a:cs typeface="Segoe UI"/>
            </a:endParaRPr>
          </a:p>
        </p:txBody>
      </p:sp>
      <p:sp>
        <p:nvSpPr>
          <p:cNvPr id="10" name="Content Placeholder 9">
            <a:extLst>
              <a:ext uri="{FF2B5EF4-FFF2-40B4-BE49-F238E27FC236}">
                <a16:creationId xmlns:a16="http://schemas.microsoft.com/office/drawing/2014/main" id="{BB30CC3C-5B6D-46E0-87A8-FC96BF88ED60}"/>
              </a:ext>
            </a:extLst>
          </p:cNvPr>
          <p:cNvSpPr>
            <a:spLocks noGrp="1"/>
          </p:cNvSpPr>
          <p:nvPr>
            <p:ph sz="quarter" idx="16"/>
          </p:nvPr>
        </p:nvSpPr>
        <p:spPr>
          <a:xfrm>
            <a:off x="4648950" y="4906250"/>
            <a:ext cx="2943951" cy="744099"/>
          </a:xfrm>
        </p:spPr>
        <p:txBody>
          <a:bodyPr vert="horz" lIns="91440" tIns="45720" rIns="91440" bIns="45720" rtlCol="0" anchor="t">
            <a:normAutofit fontScale="92500"/>
          </a:bodyPr>
          <a:lstStyle/>
          <a:p>
            <a:r>
              <a:rPr lang="en-ZA" dirty="0">
                <a:ea typeface="+mn-lt"/>
                <a:cs typeface="+mn-lt"/>
              </a:rPr>
              <a:t>Simplifies administrative tasks and </a:t>
            </a:r>
            <a:r>
              <a:rPr lang="en-ZA" dirty="0" err="1">
                <a:ea typeface="+mn-lt"/>
                <a:cs typeface="+mn-lt"/>
              </a:rPr>
              <a:t>procedures.Ensures</a:t>
            </a:r>
            <a:r>
              <a:rPr lang="en-ZA" dirty="0">
                <a:ea typeface="+mn-lt"/>
                <a:cs typeface="+mn-lt"/>
              </a:rPr>
              <a:t> efficient management of university operations and resources.</a:t>
            </a:r>
            <a:endParaRPr lang="en-ZA" dirty="0">
              <a:cs typeface="Segoe UI"/>
            </a:endParaRPr>
          </a:p>
          <a:p>
            <a:endParaRPr lang="en-ZA" dirty="0">
              <a:cs typeface="Segoe UI"/>
            </a:endParaRPr>
          </a:p>
        </p:txBody>
      </p:sp>
      <p:sp>
        <p:nvSpPr>
          <p:cNvPr id="12" name="Footer Placeholder 11">
            <a:extLst>
              <a:ext uri="{FF2B5EF4-FFF2-40B4-BE49-F238E27FC236}">
                <a16:creationId xmlns:a16="http://schemas.microsoft.com/office/drawing/2014/main" id="{DABE3E18-9EB7-4DA4-AA94-EF1FD7D8A635}"/>
              </a:ext>
            </a:extLst>
          </p:cNvPr>
          <p:cNvSpPr>
            <a:spLocks noGrp="1"/>
          </p:cNvSpPr>
          <p:nvPr>
            <p:ph type="ftr" sz="quarter" idx="11"/>
          </p:nvPr>
        </p:nvSpPr>
        <p:spPr>
          <a:xfrm>
            <a:off x="4038600" y="6356350"/>
            <a:ext cx="4114800" cy="365125"/>
          </a:xfrm>
        </p:spPr>
        <p:txBody>
          <a:bodyPr/>
          <a:lstStyle/>
          <a:p>
            <a:r>
              <a:rPr lang="en-US" dirty="0"/>
              <a:t>Presentation title</a:t>
            </a:r>
          </a:p>
        </p:txBody>
      </p:sp>
      <p:pic>
        <p:nvPicPr>
          <p:cNvPr id="30" name="Picture Placeholder 29" descr="A close up of a flower">
            <a:extLst>
              <a:ext uri="{FF2B5EF4-FFF2-40B4-BE49-F238E27FC236}">
                <a16:creationId xmlns:a16="http://schemas.microsoft.com/office/drawing/2014/main" id="{D5522545-3198-4900-98E4-7F99A56E9F23}"/>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7710488" y="3367088"/>
            <a:ext cx="4481512" cy="2989262"/>
          </a:xfrm>
        </p:spPr>
      </p:pic>
      <p:sp>
        <p:nvSpPr>
          <p:cNvPr id="13" name="Slide Number Placeholder 12">
            <a:extLst>
              <a:ext uri="{FF2B5EF4-FFF2-40B4-BE49-F238E27FC236}">
                <a16:creationId xmlns:a16="http://schemas.microsoft.com/office/drawing/2014/main" id="{B630F577-C104-4B7E-8EF8-0B2D18B29A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pic>
        <p:nvPicPr>
          <p:cNvPr id="28" name="Graphic 27">
            <a:extLst>
              <a:ext uri="{FF2B5EF4-FFF2-40B4-BE49-F238E27FC236}">
                <a16:creationId xmlns:a16="http://schemas.microsoft.com/office/drawing/2014/main" id="{1B27C5DA-EB72-451A-90A8-88187CCD58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7270138" y="488003"/>
            <a:ext cx="4296387" cy="3782372"/>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p:spPr>
      </p:pic>
    </p:spTree>
    <p:extLst>
      <p:ext uri="{BB962C8B-B14F-4D97-AF65-F5344CB8AC3E}">
        <p14:creationId xmlns:p14="http://schemas.microsoft.com/office/powerpoint/2010/main" val="6279115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3345-C150-4078-9778-A3DABC60100F}"/>
              </a:ext>
            </a:extLst>
          </p:cNvPr>
          <p:cNvSpPr>
            <a:spLocks noGrp="1"/>
          </p:cNvSpPr>
          <p:nvPr>
            <p:ph type="title"/>
          </p:nvPr>
        </p:nvSpPr>
        <p:spPr>
          <a:xfrm>
            <a:off x="4194630" y="1376934"/>
            <a:ext cx="6286500" cy="954665"/>
          </a:xfrm>
        </p:spPr>
        <p:txBody>
          <a:bodyPr>
            <a:normAutofit/>
          </a:bodyPr>
          <a:lstStyle/>
          <a:p>
            <a:r>
              <a:rPr lang="en-US" dirty="0"/>
              <a:t>Product Scope</a:t>
            </a:r>
          </a:p>
        </p:txBody>
      </p:sp>
      <p:pic>
        <p:nvPicPr>
          <p:cNvPr id="24" name="Picture Placeholder 23" descr="A close up of a leaf">
            <a:extLst>
              <a:ext uri="{FF2B5EF4-FFF2-40B4-BE49-F238E27FC236}">
                <a16:creationId xmlns:a16="http://schemas.microsoft.com/office/drawing/2014/main" id="{1D7310F3-3CA7-4850-9DF3-702FA0903DF1}"/>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12738"/>
            <a:ext cx="6307138" cy="5761037"/>
          </a:xfrm>
        </p:spPr>
      </p:pic>
      <p:sp>
        <p:nvSpPr>
          <p:cNvPr id="9" name="Text Placeholder 8">
            <a:extLst>
              <a:ext uri="{FF2B5EF4-FFF2-40B4-BE49-F238E27FC236}">
                <a16:creationId xmlns:a16="http://schemas.microsoft.com/office/drawing/2014/main" id="{0440FD07-0022-4C29-87D6-87B7A13A8A3A}"/>
              </a:ext>
            </a:extLst>
          </p:cNvPr>
          <p:cNvSpPr>
            <a:spLocks noGrp="1"/>
          </p:cNvSpPr>
          <p:nvPr>
            <p:ph type="body" idx="15"/>
          </p:nvPr>
        </p:nvSpPr>
        <p:spPr>
          <a:xfrm>
            <a:off x="4134372" y="2163550"/>
            <a:ext cx="1731374" cy="322461"/>
          </a:xfrm>
        </p:spPr>
        <p:txBody>
          <a:bodyPr>
            <a:normAutofit fontScale="92500" lnSpcReduction="10000"/>
          </a:bodyPr>
          <a:lstStyle/>
          <a:p>
            <a:r>
              <a:rPr lang="en-US" dirty="0">
                <a:ea typeface="+mj-lt"/>
                <a:cs typeface="+mj-lt"/>
              </a:rPr>
              <a:t>Overview</a:t>
            </a:r>
            <a:endParaRPr lang="en-US" dirty="0"/>
          </a:p>
        </p:txBody>
      </p:sp>
      <p:sp>
        <p:nvSpPr>
          <p:cNvPr id="4" name="Content Placeholder 3">
            <a:extLst>
              <a:ext uri="{FF2B5EF4-FFF2-40B4-BE49-F238E27FC236}">
                <a16:creationId xmlns:a16="http://schemas.microsoft.com/office/drawing/2014/main" id="{B6B9EE2E-BD60-4CE2-B973-A8C4114E6C9B}"/>
              </a:ext>
            </a:extLst>
          </p:cNvPr>
          <p:cNvSpPr>
            <a:spLocks noGrp="1"/>
          </p:cNvSpPr>
          <p:nvPr>
            <p:ph sz="half" idx="2"/>
          </p:nvPr>
        </p:nvSpPr>
        <p:spPr>
          <a:xfrm>
            <a:off x="3910852" y="2600192"/>
            <a:ext cx="2188574" cy="1483958"/>
          </a:xfrm>
        </p:spPr>
        <p:txBody>
          <a:bodyPr vert="horz" lIns="91440" tIns="45720" rIns="91440" bIns="45720" rtlCol="0" anchor="t">
            <a:normAutofit fontScale="77500" lnSpcReduction="20000"/>
          </a:bodyPr>
          <a:lstStyle/>
          <a:p>
            <a:pPr marL="0" indent="0">
              <a:buNone/>
            </a:pPr>
            <a:r>
              <a:rPr lang="en-US" dirty="0">
                <a:ea typeface="+mn-lt"/>
                <a:cs typeface="+mn-lt"/>
              </a:rPr>
              <a:t>The University Management System is developed with JavaFX, Scene Builder, and JDBC </a:t>
            </a:r>
            <a:r>
              <a:rPr lang="en-US" dirty="0" err="1">
                <a:ea typeface="+mn-lt"/>
                <a:cs typeface="+mn-lt"/>
              </a:rPr>
              <a:t>SQL.Purpose</a:t>
            </a:r>
            <a:r>
              <a:rPr lang="en-US" dirty="0">
                <a:ea typeface="+mn-lt"/>
                <a:cs typeface="+mn-lt"/>
              </a:rPr>
              <a:t>: Streamlines university operations by effectively managing administrators, students, and faculty roles.</a:t>
            </a:r>
            <a:endParaRPr lang="en-ZA">
              <a:cs typeface="Segoe UI"/>
            </a:endParaRPr>
          </a:p>
          <a:p>
            <a:endParaRPr lang="en-US" dirty="0">
              <a:cs typeface="Segoe UI"/>
            </a:endParaRPr>
          </a:p>
        </p:txBody>
      </p:sp>
      <p:sp>
        <p:nvSpPr>
          <p:cNvPr id="10" name="Text Placeholder 9">
            <a:extLst>
              <a:ext uri="{FF2B5EF4-FFF2-40B4-BE49-F238E27FC236}">
                <a16:creationId xmlns:a16="http://schemas.microsoft.com/office/drawing/2014/main" id="{E2CCC337-70F0-440C-B207-3BD7715548D7}"/>
              </a:ext>
            </a:extLst>
          </p:cNvPr>
          <p:cNvSpPr>
            <a:spLocks noGrp="1"/>
          </p:cNvSpPr>
          <p:nvPr>
            <p:ph type="body" sz="quarter" idx="16"/>
          </p:nvPr>
        </p:nvSpPr>
        <p:spPr>
          <a:xfrm>
            <a:off x="6309078" y="2102590"/>
            <a:ext cx="1739900" cy="434221"/>
          </a:xfrm>
        </p:spPr>
        <p:txBody>
          <a:bodyPr>
            <a:normAutofit fontScale="85000" lnSpcReduction="20000"/>
          </a:bodyPr>
          <a:lstStyle/>
          <a:p>
            <a:r>
              <a:rPr lang="en-US" dirty="0">
                <a:ea typeface="+mj-lt"/>
                <a:cs typeface="+mj-lt"/>
              </a:rPr>
              <a:t>Description and Purpose</a:t>
            </a:r>
            <a:endParaRPr lang="en-US" dirty="0"/>
          </a:p>
        </p:txBody>
      </p:sp>
      <p:sp>
        <p:nvSpPr>
          <p:cNvPr id="6" name="Content Placeholder 5">
            <a:extLst>
              <a:ext uri="{FF2B5EF4-FFF2-40B4-BE49-F238E27FC236}">
                <a16:creationId xmlns:a16="http://schemas.microsoft.com/office/drawing/2014/main" id="{2BD90892-0BF3-4D9B-9F26-EC05A172685B}"/>
              </a:ext>
            </a:extLst>
          </p:cNvPr>
          <p:cNvSpPr>
            <a:spLocks noGrp="1"/>
          </p:cNvSpPr>
          <p:nvPr>
            <p:ph sz="quarter" idx="4"/>
          </p:nvPr>
        </p:nvSpPr>
        <p:spPr>
          <a:xfrm>
            <a:off x="6095718" y="2600192"/>
            <a:ext cx="2369820" cy="2560918"/>
          </a:xfrm>
        </p:spPr>
        <p:txBody>
          <a:bodyPr vert="horz" lIns="91440" tIns="45720" rIns="91440" bIns="45720" rtlCol="0" anchor="t">
            <a:normAutofit fontScale="77500" lnSpcReduction="20000"/>
          </a:bodyPr>
          <a:lstStyle/>
          <a:p>
            <a:r>
              <a:rPr lang="en-US" b="1" dirty="0">
                <a:ea typeface="+mn-lt"/>
                <a:cs typeface="+mn-lt"/>
              </a:rPr>
              <a:t>Administrators</a:t>
            </a:r>
            <a:r>
              <a:rPr lang="en-US" dirty="0">
                <a:ea typeface="+mn-lt"/>
                <a:cs typeface="+mn-lt"/>
              </a:rPr>
              <a:t>: Manage user accounts, courses, and fee structures.</a:t>
            </a:r>
            <a:endParaRPr lang="en-US" dirty="0"/>
          </a:p>
          <a:p>
            <a:r>
              <a:rPr lang="en-US" b="1" dirty="0">
                <a:ea typeface="+mn-lt"/>
                <a:cs typeface="+mn-lt"/>
              </a:rPr>
              <a:t>Students</a:t>
            </a:r>
            <a:r>
              <a:rPr lang="en-US" dirty="0">
                <a:ea typeface="+mn-lt"/>
                <a:cs typeface="+mn-lt"/>
              </a:rPr>
              <a:t>: Enroll in courses, view attendance, check fee details, access study plans, and monitor academic progress.</a:t>
            </a:r>
            <a:endParaRPr lang="en-US" dirty="0"/>
          </a:p>
          <a:p>
            <a:r>
              <a:rPr lang="en-US" b="1" dirty="0">
                <a:ea typeface="+mn-lt"/>
                <a:cs typeface="+mn-lt"/>
              </a:rPr>
              <a:t>Faculty Members</a:t>
            </a:r>
            <a:r>
              <a:rPr lang="en-US" dirty="0">
                <a:ea typeface="+mn-lt"/>
                <a:cs typeface="+mn-lt"/>
              </a:rPr>
              <a:t>: Track attendance, manage grades, update marks, and maintain academic records.</a:t>
            </a:r>
            <a:endParaRPr lang="en-US" dirty="0"/>
          </a:p>
          <a:p>
            <a:endParaRPr lang="en-US" dirty="0">
              <a:cs typeface="Segoe UI"/>
            </a:endParaRPr>
          </a:p>
        </p:txBody>
      </p:sp>
      <p:sp>
        <p:nvSpPr>
          <p:cNvPr id="11" name="Text Placeholder 10">
            <a:extLst>
              <a:ext uri="{FF2B5EF4-FFF2-40B4-BE49-F238E27FC236}">
                <a16:creationId xmlns:a16="http://schemas.microsoft.com/office/drawing/2014/main" id="{51D634D0-8CFE-43E5-B8ED-1FECBB924000}"/>
              </a:ext>
            </a:extLst>
          </p:cNvPr>
          <p:cNvSpPr>
            <a:spLocks noGrp="1"/>
          </p:cNvSpPr>
          <p:nvPr>
            <p:ph type="body" sz="quarter" idx="17"/>
          </p:nvPr>
        </p:nvSpPr>
        <p:spPr>
          <a:xfrm>
            <a:off x="8461830" y="1548405"/>
            <a:ext cx="1739900" cy="322461"/>
          </a:xfrm>
        </p:spPr>
        <p:txBody>
          <a:bodyPr>
            <a:normAutofit fontScale="92500" lnSpcReduction="10000"/>
          </a:bodyPr>
          <a:lstStyle/>
          <a:p>
            <a:r>
              <a:rPr lang="en-US" dirty="0">
                <a:ea typeface="+mj-lt"/>
                <a:cs typeface="+mj-lt"/>
              </a:rPr>
              <a:t>Benefits</a:t>
            </a:r>
            <a:endParaRPr lang="en-US" dirty="0"/>
          </a:p>
        </p:txBody>
      </p:sp>
      <p:sp>
        <p:nvSpPr>
          <p:cNvPr id="8" name="Content Placeholder 7">
            <a:extLst>
              <a:ext uri="{FF2B5EF4-FFF2-40B4-BE49-F238E27FC236}">
                <a16:creationId xmlns:a16="http://schemas.microsoft.com/office/drawing/2014/main" id="{694EABBB-C304-4ED6-B67B-CC75D40675CF}"/>
              </a:ext>
            </a:extLst>
          </p:cNvPr>
          <p:cNvSpPr>
            <a:spLocks noGrp="1"/>
          </p:cNvSpPr>
          <p:nvPr>
            <p:ph sz="quarter" idx="14"/>
          </p:nvPr>
        </p:nvSpPr>
        <p:spPr>
          <a:xfrm>
            <a:off x="8461830" y="1852967"/>
            <a:ext cx="2227580" cy="3109558"/>
          </a:xfrm>
        </p:spPr>
        <p:txBody>
          <a:bodyPr vert="horz" lIns="91440" tIns="45720" rIns="91440" bIns="45720" rtlCol="0" anchor="t">
            <a:normAutofit fontScale="77500" lnSpcReduction="20000"/>
          </a:bodyPr>
          <a:lstStyle/>
          <a:p>
            <a:r>
              <a:rPr lang="en-US" b="1">
                <a:ea typeface="+mn-lt"/>
                <a:cs typeface="+mn-lt"/>
              </a:rPr>
              <a:t>Efficiency</a:t>
            </a:r>
            <a:r>
              <a:rPr lang="en-US">
                <a:ea typeface="+mn-lt"/>
                <a:cs typeface="+mn-lt"/>
              </a:rPr>
              <a:t>: Automates administrative tasks, reducing workload and errors.</a:t>
            </a:r>
            <a:endParaRPr lang="en-ZA"/>
          </a:p>
          <a:p>
            <a:r>
              <a:rPr lang="en-US" b="1" dirty="0">
                <a:ea typeface="+mn-lt"/>
                <a:cs typeface="+mn-lt"/>
              </a:rPr>
              <a:t>Data Management</a:t>
            </a:r>
            <a:r>
              <a:rPr lang="en-US" dirty="0">
                <a:ea typeface="+mn-lt"/>
                <a:cs typeface="+mn-lt"/>
              </a:rPr>
              <a:t>: Centralizes data storage and access through database management.</a:t>
            </a:r>
            <a:endParaRPr lang="en-US" dirty="0"/>
          </a:p>
          <a:p>
            <a:r>
              <a:rPr lang="en-US" b="1" dirty="0">
                <a:ea typeface="+mn-lt"/>
                <a:cs typeface="+mn-lt"/>
              </a:rPr>
              <a:t>User Interface</a:t>
            </a:r>
            <a:r>
              <a:rPr lang="en-US" dirty="0">
                <a:ea typeface="+mn-lt"/>
                <a:cs typeface="+mn-lt"/>
              </a:rPr>
              <a:t>: Offers an intuitive interface using JavaFX and Scene Builder.</a:t>
            </a:r>
            <a:endParaRPr lang="en-US" dirty="0"/>
          </a:p>
          <a:p>
            <a:r>
              <a:rPr lang="en-US" b="1" dirty="0">
                <a:ea typeface="+mn-lt"/>
                <a:cs typeface="+mn-lt"/>
              </a:rPr>
              <a:t>Real-Time Updates</a:t>
            </a:r>
            <a:r>
              <a:rPr lang="en-US" dirty="0">
                <a:ea typeface="+mn-lt"/>
                <a:cs typeface="+mn-lt"/>
              </a:rPr>
              <a:t>: Provides timely information on courses, grades, and fees to enhance operational transparency and efficiency.</a:t>
            </a:r>
            <a:endParaRPr lang="en-US" dirty="0"/>
          </a:p>
          <a:p>
            <a:endParaRPr lang="en-US" dirty="0">
              <a:cs typeface="Segoe UI"/>
            </a:endParaRPr>
          </a:p>
        </p:txBody>
      </p:sp>
      <p:sp>
        <p:nvSpPr>
          <p:cNvPr id="13" name="Footer Placeholder 12">
            <a:extLst>
              <a:ext uri="{FF2B5EF4-FFF2-40B4-BE49-F238E27FC236}">
                <a16:creationId xmlns:a16="http://schemas.microsoft.com/office/drawing/2014/main" id="{4341748F-F13A-47FD-9511-AC4CD289574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4" name="Slide Number Placeholder 13">
            <a:extLst>
              <a:ext uri="{FF2B5EF4-FFF2-40B4-BE49-F238E27FC236}">
                <a16:creationId xmlns:a16="http://schemas.microsoft.com/office/drawing/2014/main" id="{61625AF1-BFBE-4DCE-97EC-A71E9E6EDC0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5547758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CAAC-F614-43BE-9F8B-CF5E67576F65}"/>
              </a:ext>
            </a:extLst>
          </p:cNvPr>
          <p:cNvSpPr>
            <a:spLocks noGrp="1"/>
          </p:cNvSpPr>
          <p:nvPr>
            <p:ph type="title"/>
          </p:nvPr>
        </p:nvSpPr>
        <p:spPr>
          <a:xfrm>
            <a:off x="838199" y="1114421"/>
            <a:ext cx="10514011" cy="823913"/>
          </a:xfrm>
        </p:spPr>
        <p:txBody>
          <a:bodyPr/>
          <a:lstStyle/>
          <a:p>
            <a:r>
              <a:rPr lang="en-US" dirty="0"/>
              <a:t>Problem Statement</a:t>
            </a:r>
          </a:p>
        </p:txBody>
      </p:sp>
      <p:pic>
        <p:nvPicPr>
          <p:cNvPr id="33" name="Online Image Placeholder 32" descr="Target Audience outline">
            <a:extLst>
              <a:ext uri="{FF2B5EF4-FFF2-40B4-BE49-F238E27FC236}">
                <a16:creationId xmlns:a16="http://schemas.microsoft.com/office/drawing/2014/main" id="{34E2667F-6C27-4575-9311-B5D8C6641901}"/>
              </a:ext>
            </a:extLst>
          </p:cNvPr>
          <p:cNvPicPr>
            <a:picLocks noGrp="1" noChangeAspect="1"/>
          </p:cNvPicPr>
          <p:nvPr>
            <p:ph type="clipArt"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1149" y="3140315"/>
            <a:ext cx="685158" cy="685159"/>
          </a:xfrm>
        </p:spPr>
      </p:pic>
      <p:sp>
        <p:nvSpPr>
          <p:cNvPr id="3" name="Text Placeholder 2">
            <a:extLst>
              <a:ext uri="{FF2B5EF4-FFF2-40B4-BE49-F238E27FC236}">
                <a16:creationId xmlns:a16="http://schemas.microsoft.com/office/drawing/2014/main" id="{EF5D3589-6E8B-46F0-B04B-86989341029F}"/>
              </a:ext>
            </a:extLst>
          </p:cNvPr>
          <p:cNvSpPr>
            <a:spLocks noGrp="1"/>
          </p:cNvSpPr>
          <p:nvPr>
            <p:ph sz="quarter" idx="15"/>
          </p:nvPr>
        </p:nvSpPr>
        <p:spPr>
          <a:xfrm>
            <a:off x="838199" y="3777849"/>
            <a:ext cx="3145517" cy="673502"/>
          </a:xfrm>
        </p:spPr>
        <p:txBody>
          <a:bodyPr/>
          <a:lstStyle/>
          <a:p>
            <a:r>
              <a:rPr lang="en-US" dirty="0">
                <a:ea typeface="+mj-lt"/>
                <a:cs typeface="+mj-lt"/>
              </a:rPr>
              <a:t>Fragmented Academic Data Interoperability</a:t>
            </a:r>
            <a:endParaRPr lang="en-US" dirty="0"/>
          </a:p>
        </p:txBody>
      </p:sp>
      <p:sp>
        <p:nvSpPr>
          <p:cNvPr id="4" name="Content Placeholder 3">
            <a:extLst>
              <a:ext uri="{FF2B5EF4-FFF2-40B4-BE49-F238E27FC236}">
                <a16:creationId xmlns:a16="http://schemas.microsoft.com/office/drawing/2014/main" id="{E4BABD1C-6700-4480-AC17-A178135F5D6C}"/>
              </a:ext>
            </a:extLst>
          </p:cNvPr>
          <p:cNvSpPr>
            <a:spLocks noGrp="1"/>
          </p:cNvSpPr>
          <p:nvPr>
            <p:ph sz="half" idx="2"/>
          </p:nvPr>
        </p:nvSpPr>
        <p:spPr>
          <a:xfrm>
            <a:off x="839789" y="4600575"/>
            <a:ext cx="3107878" cy="1504950"/>
          </a:xfrm>
        </p:spPr>
        <p:txBody>
          <a:bodyPr vert="horz" lIns="91440" tIns="45720" rIns="91440" bIns="45720" rtlCol="0" anchor="t">
            <a:normAutofit/>
          </a:bodyPr>
          <a:lstStyle/>
          <a:p>
            <a:r>
              <a:rPr lang="en-US" dirty="0">
                <a:ea typeface="+mn-lt"/>
                <a:cs typeface="+mn-lt"/>
              </a:rPr>
              <a:t>Challenges in integrating academic data across various departments and systems within the university, leading to data inconsistencies and operational inefficiencies.</a:t>
            </a:r>
            <a:endParaRPr lang="en-US" dirty="0"/>
          </a:p>
        </p:txBody>
      </p:sp>
      <p:pic>
        <p:nvPicPr>
          <p:cNvPr id="35" name="Online Image Placeholder 34" descr="Money outline">
            <a:extLst>
              <a:ext uri="{FF2B5EF4-FFF2-40B4-BE49-F238E27FC236}">
                <a16:creationId xmlns:a16="http://schemas.microsoft.com/office/drawing/2014/main" id="{0E1D0AD8-8530-4A60-9F88-B43A0AC4BDC8}"/>
              </a:ext>
            </a:extLst>
          </p:cNvPr>
          <p:cNvPicPr>
            <a:picLocks noGrp="1" noChangeAspect="1"/>
          </p:cNvPicPr>
          <p:nvPr>
            <p:ph type="clipArt" sz="quarter" idx="2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3100" y="3140868"/>
            <a:ext cx="684213" cy="684213"/>
          </a:xfrm>
        </p:spPr>
      </p:pic>
      <p:sp>
        <p:nvSpPr>
          <p:cNvPr id="7" name="Text Placeholder 6">
            <a:extLst>
              <a:ext uri="{FF2B5EF4-FFF2-40B4-BE49-F238E27FC236}">
                <a16:creationId xmlns:a16="http://schemas.microsoft.com/office/drawing/2014/main" id="{2DD5800F-C75E-40FC-93F8-8A799EC67949}"/>
              </a:ext>
            </a:extLst>
          </p:cNvPr>
          <p:cNvSpPr>
            <a:spLocks noGrp="1"/>
          </p:cNvSpPr>
          <p:nvPr>
            <p:ph sz="quarter" idx="17"/>
          </p:nvPr>
        </p:nvSpPr>
        <p:spPr>
          <a:xfrm>
            <a:off x="4523242" y="3777849"/>
            <a:ext cx="3145517" cy="673502"/>
          </a:xfrm>
        </p:spPr>
        <p:txBody>
          <a:bodyPr/>
          <a:lstStyle/>
          <a:p>
            <a:r>
              <a:rPr lang="en-US" dirty="0">
                <a:ea typeface="+mj-lt"/>
                <a:cs typeface="+mj-lt"/>
              </a:rPr>
              <a:t>Inefficient Administrative Practices</a:t>
            </a:r>
            <a:endParaRPr lang="en-US" dirty="0"/>
          </a:p>
        </p:txBody>
      </p:sp>
      <p:sp>
        <p:nvSpPr>
          <p:cNvPr id="6" name="Content Placeholder 5">
            <a:extLst>
              <a:ext uri="{FF2B5EF4-FFF2-40B4-BE49-F238E27FC236}">
                <a16:creationId xmlns:a16="http://schemas.microsoft.com/office/drawing/2014/main" id="{5F0DA468-D1B1-4472-9807-51A9BE83625A}"/>
              </a:ext>
            </a:extLst>
          </p:cNvPr>
          <p:cNvSpPr>
            <a:spLocks noGrp="1"/>
          </p:cNvSpPr>
          <p:nvPr>
            <p:ph sz="quarter" idx="4"/>
          </p:nvPr>
        </p:nvSpPr>
        <p:spPr>
          <a:xfrm>
            <a:off x="4534408" y="4600575"/>
            <a:ext cx="3123184" cy="1504950"/>
          </a:xfrm>
        </p:spPr>
        <p:txBody>
          <a:bodyPr vert="horz" lIns="91440" tIns="45720" rIns="91440" bIns="45720" rtlCol="0" anchor="t">
            <a:normAutofit/>
          </a:bodyPr>
          <a:lstStyle/>
          <a:p>
            <a:r>
              <a:rPr lang="en-US" dirty="0">
                <a:ea typeface="+mn-lt"/>
                <a:cs typeface="+mn-lt"/>
              </a:rPr>
              <a:t>Cumbersome administrative procedures for tasks such as course management, student enrollment, and resource allocation, impacting operational speed and accuracy.</a:t>
            </a:r>
            <a:endParaRPr lang="en-US" dirty="0"/>
          </a:p>
        </p:txBody>
      </p:sp>
      <p:pic>
        <p:nvPicPr>
          <p:cNvPr id="37" name="Online Image Placeholder 36" descr="Group of women outline">
            <a:extLst>
              <a:ext uri="{FF2B5EF4-FFF2-40B4-BE49-F238E27FC236}">
                <a16:creationId xmlns:a16="http://schemas.microsoft.com/office/drawing/2014/main" id="{060FB4D2-CDE8-49DF-9736-B4C3C4B60AF5}"/>
              </a:ext>
            </a:extLst>
          </p:cNvPr>
          <p:cNvPicPr>
            <a:picLocks noGrp="1" noChangeAspect="1"/>
          </p:cNvPicPr>
          <p:nvPr>
            <p:ph type="clipArt" sz="quarter" idx="2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37948" y="3140315"/>
            <a:ext cx="685158" cy="685159"/>
          </a:xfrm>
        </p:spPr>
      </p:pic>
      <p:sp>
        <p:nvSpPr>
          <p:cNvPr id="5" name="Text Placeholder 4">
            <a:extLst>
              <a:ext uri="{FF2B5EF4-FFF2-40B4-BE49-F238E27FC236}">
                <a16:creationId xmlns:a16="http://schemas.microsoft.com/office/drawing/2014/main" id="{F94B53F3-7727-4992-AAC2-08E369A2787B}"/>
              </a:ext>
            </a:extLst>
          </p:cNvPr>
          <p:cNvSpPr>
            <a:spLocks noGrp="1"/>
          </p:cNvSpPr>
          <p:nvPr>
            <p:ph sz="quarter" idx="16"/>
          </p:nvPr>
        </p:nvSpPr>
        <p:spPr>
          <a:xfrm>
            <a:off x="8197452" y="3777849"/>
            <a:ext cx="3145517" cy="673502"/>
          </a:xfrm>
        </p:spPr>
        <p:txBody>
          <a:bodyPr/>
          <a:lstStyle/>
          <a:p>
            <a:r>
              <a:rPr lang="en-US" dirty="0">
                <a:ea typeface="+mj-lt"/>
                <a:cs typeface="+mj-lt"/>
              </a:rPr>
              <a:t>Delayed Access to Essential Resources</a:t>
            </a:r>
            <a:endParaRPr lang="en-US" dirty="0"/>
          </a:p>
        </p:txBody>
      </p:sp>
      <p:sp>
        <p:nvSpPr>
          <p:cNvPr id="8" name="Content Placeholder 7">
            <a:extLst>
              <a:ext uri="{FF2B5EF4-FFF2-40B4-BE49-F238E27FC236}">
                <a16:creationId xmlns:a16="http://schemas.microsoft.com/office/drawing/2014/main" id="{06ADAE65-A18D-4C35-ABCA-CC04B47726B2}"/>
              </a:ext>
            </a:extLst>
          </p:cNvPr>
          <p:cNvSpPr>
            <a:spLocks noGrp="1"/>
          </p:cNvSpPr>
          <p:nvPr>
            <p:ph sz="quarter" idx="14"/>
          </p:nvPr>
        </p:nvSpPr>
        <p:spPr>
          <a:xfrm>
            <a:off x="8218935" y="4600575"/>
            <a:ext cx="3123184" cy="1504950"/>
          </a:xfrm>
        </p:spPr>
        <p:txBody>
          <a:bodyPr vert="horz" lIns="91440" tIns="45720" rIns="91440" bIns="45720" rtlCol="0" anchor="t">
            <a:normAutofit/>
          </a:bodyPr>
          <a:lstStyle/>
          <a:p>
            <a:r>
              <a:rPr lang="en-US" dirty="0">
                <a:ea typeface="+mn-lt"/>
                <a:cs typeface="+mn-lt"/>
              </a:rPr>
              <a:t>Lack of timely access to critical resources and information for stakeholders (students, faculty, staff), hindering productivity and academic performance.</a:t>
            </a:r>
            <a:endParaRPr lang="en-US" dirty="0"/>
          </a:p>
        </p:txBody>
      </p:sp>
      <p:sp>
        <p:nvSpPr>
          <p:cNvPr id="40" name="Footer Placeholder 39">
            <a:extLst>
              <a:ext uri="{FF2B5EF4-FFF2-40B4-BE49-F238E27FC236}">
                <a16:creationId xmlns:a16="http://schemas.microsoft.com/office/drawing/2014/main" id="{CD4B8B7D-6546-4FB1-8540-1510CCA3013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5890510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199" y="1114421"/>
            <a:ext cx="10514011" cy="823913"/>
          </a:xfrm>
        </p:spPr>
        <p:txBody>
          <a:bodyPr/>
          <a:lstStyle/>
          <a:p>
            <a:r>
              <a:rPr lang="en-US" dirty="0"/>
              <a:t>Solution</a:t>
            </a:r>
          </a:p>
        </p:txBody>
      </p:sp>
      <p:pic>
        <p:nvPicPr>
          <p:cNvPr id="53" name="Online Image Placeholder 52" descr="Target Audience outline">
            <a:extLst>
              <a:ext uri="{FF2B5EF4-FFF2-40B4-BE49-F238E27FC236}">
                <a16:creationId xmlns:a16="http://schemas.microsoft.com/office/drawing/2014/main" id="{7E198998-B241-4012-ADF9-E769D98B4758}"/>
              </a:ext>
            </a:extLst>
          </p:cNvPr>
          <p:cNvPicPr>
            <a:picLocks noGrp="1" noChangeAspect="1"/>
          </p:cNvPicPr>
          <p:nvPr>
            <p:ph type="clipArt"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31310" y="3238289"/>
            <a:ext cx="685158" cy="685159"/>
          </a:xfrm>
        </p:spPr>
      </p:pic>
      <p:sp>
        <p:nvSpPr>
          <p:cNvPr id="10" name="Content Placeholder 9">
            <a:extLst>
              <a:ext uri="{FF2B5EF4-FFF2-40B4-BE49-F238E27FC236}">
                <a16:creationId xmlns:a16="http://schemas.microsoft.com/office/drawing/2014/main" id="{BBA8DC4C-1E5A-4601-828E-1226B84AB636}"/>
              </a:ext>
            </a:extLst>
          </p:cNvPr>
          <p:cNvSpPr>
            <a:spLocks noGrp="1"/>
          </p:cNvSpPr>
          <p:nvPr>
            <p:ph sz="quarter" idx="15"/>
          </p:nvPr>
        </p:nvSpPr>
        <p:spPr>
          <a:xfrm>
            <a:off x="838199" y="3887615"/>
            <a:ext cx="2295671" cy="575528"/>
          </a:xfrm>
        </p:spPr>
        <p:txBody>
          <a:bodyPr>
            <a:normAutofit fontScale="77500" lnSpcReduction="20000"/>
          </a:bodyPr>
          <a:lstStyle/>
          <a:p>
            <a:r>
              <a:rPr lang="en-US" dirty="0">
                <a:ea typeface="+mj-lt"/>
                <a:cs typeface="+mj-lt"/>
              </a:rPr>
              <a:t>Enhanced Communication Systems</a:t>
            </a: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sz="half" idx="2"/>
          </p:nvPr>
        </p:nvSpPr>
        <p:spPr>
          <a:xfrm>
            <a:off x="839789" y="4606925"/>
            <a:ext cx="2268201" cy="1191764"/>
          </a:xfrm>
        </p:spPr>
        <p:txBody>
          <a:bodyPr vert="horz" lIns="91440" tIns="45720" rIns="91440" bIns="45720" rtlCol="0" anchor="t">
            <a:normAutofit/>
          </a:bodyPr>
          <a:lstStyle/>
          <a:p>
            <a:r>
              <a:rPr lang="en-US" dirty="0"/>
              <a:t>Our product makes consumer lives easier, and no other product on the market offers the same features</a:t>
            </a:r>
          </a:p>
          <a:p>
            <a:endParaRPr lang="en-US" dirty="0"/>
          </a:p>
        </p:txBody>
      </p:sp>
      <p:pic>
        <p:nvPicPr>
          <p:cNvPr id="55" name="Online Image Placeholder 54" descr="Bullseye outline">
            <a:extLst>
              <a:ext uri="{FF2B5EF4-FFF2-40B4-BE49-F238E27FC236}">
                <a16:creationId xmlns:a16="http://schemas.microsoft.com/office/drawing/2014/main" id="{9EFEEEA6-6C4D-49A7-A50A-10EF574A55EA}"/>
              </a:ext>
            </a:extLst>
          </p:cNvPr>
          <p:cNvPicPr>
            <a:picLocks noGrp="1" noChangeAspect="1"/>
          </p:cNvPicPr>
          <p:nvPr>
            <p:ph type="clipArt" sz="quarter" idx="2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799" y="3238289"/>
            <a:ext cx="685158" cy="685159"/>
          </a:xfrm>
        </p:spPr>
      </p:pic>
      <p:sp>
        <p:nvSpPr>
          <p:cNvPr id="5" name="Text Placeholder 4">
            <a:extLst>
              <a:ext uri="{FF2B5EF4-FFF2-40B4-BE49-F238E27FC236}">
                <a16:creationId xmlns:a16="http://schemas.microsoft.com/office/drawing/2014/main" id="{42EB257A-1DD5-4E14-82AE-B6F0C86BCF5A}"/>
              </a:ext>
            </a:extLst>
          </p:cNvPr>
          <p:cNvSpPr>
            <a:spLocks noGrp="1"/>
          </p:cNvSpPr>
          <p:nvPr>
            <p:ph sz="quarter" idx="17"/>
          </p:nvPr>
        </p:nvSpPr>
        <p:spPr>
          <a:xfrm>
            <a:off x="3570741" y="3887615"/>
            <a:ext cx="2295671" cy="575528"/>
          </a:xfrm>
        </p:spPr>
        <p:txBody>
          <a:bodyPr>
            <a:normAutofit fontScale="77500" lnSpcReduction="20000"/>
          </a:bodyPr>
          <a:lstStyle/>
          <a:p>
            <a:r>
              <a:rPr lang="en-US" dirty="0">
                <a:ea typeface="+mj-lt"/>
                <a:cs typeface="+mj-lt"/>
              </a:rPr>
              <a:t>Unified Management System (UMS) Development</a:t>
            </a:r>
            <a:endParaRPr lang="en-US" dirty="0"/>
          </a:p>
        </p:txBody>
      </p:sp>
      <p:sp>
        <p:nvSpPr>
          <p:cNvPr id="6" name="Content Placeholder 5">
            <a:extLst>
              <a:ext uri="{FF2B5EF4-FFF2-40B4-BE49-F238E27FC236}">
                <a16:creationId xmlns:a16="http://schemas.microsoft.com/office/drawing/2014/main" id="{4B444FF6-C3B2-4A56-BA1F-80A28E2564BB}"/>
              </a:ext>
            </a:extLst>
          </p:cNvPr>
          <p:cNvSpPr>
            <a:spLocks noGrp="1"/>
          </p:cNvSpPr>
          <p:nvPr>
            <p:ph sz="quarter" idx="4"/>
          </p:nvPr>
        </p:nvSpPr>
        <p:spPr>
          <a:xfrm>
            <a:off x="3576692" y="4606925"/>
            <a:ext cx="2279372" cy="1191764"/>
          </a:xfrm>
        </p:spPr>
        <p:txBody>
          <a:bodyPr vert="horz" lIns="91440" tIns="45720" rIns="91440" bIns="45720" rtlCol="0" anchor="t">
            <a:normAutofit/>
          </a:bodyPr>
          <a:lstStyle/>
          <a:p>
            <a:r>
              <a:rPr lang="en-US" dirty="0">
                <a:ea typeface="+mn-lt"/>
                <a:cs typeface="+mn-lt"/>
              </a:rPr>
              <a:t>Creation of a single, user-friendly platform to centralize university management processes and enhance operational efficiency.</a:t>
            </a:r>
            <a:endParaRPr lang="en-US" dirty="0"/>
          </a:p>
        </p:txBody>
      </p:sp>
      <p:pic>
        <p:nvPicPr>
          <p:cNvPr id="57" name="Online Image Placeholder 56" descr="Money outline">
            <a:extLst>
              <a:ext uri="{FF2B5EF4-FFF2-40B4-BE49-F238E27FC236}">
                <a16:creationId xmlns:a16="http://schemas.microsoft.com/office/drawing/2014/main" id="{E7A2B161-F82D-44D3-957E-6671B94CD318}"/>
              </a:ext>
            </a:extLst>
          </p:cNvPr>
          <p:cNvPicPr>
            <a:picLocks noGrp="1" noChangeAspect="1"/>
          </p:cNvPicPr>
          <p:nvPr>
            <p:ph type="clipArt" sz="quarter" idx="2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22318" y="3238500"/>
            <a:ext cx="684213" cy="684213"/>
          </a:xfrm>
        </p:spPr>
      </p:pic>
      <p:sp>
        <p:nvSpPr>
          <p:cNvPr id="4" name="Text Placeholder 3">
            <a:extLst>
              <a:ext uri="{FF2B5EF4-FFF2-40B4-BE49-F238E27FC236}">
                <a16:creationId xmlns:a16="http://schemas.microsoft.com/office/drawing/2014/main" id="{7FFF71C8-9471-402E-827F-9085D741D1F4}"/>
              </a:ext>
            </a:extLst>
          </p:cNvPr>
          <p:cNvSpPr>
            <a:spLocks noGrp="1"/>
          </p:cNvSpPr>
          <p:nvPr>
            <p:ph sz="quarter" idx="16"/>
          </p:nvPr>
        </p:nvSpPr>
        <p:spPr>
          <a:xfrm>
            <a:off x="6303283" y="3887615"/>
            <a:ext cx="2295671" cy="575528"/>
          </a:xfrm>
        </p:spPr>
        <p:txBody>
          <a:bodyPr>
            <a:normAutofit lnSpcReduction="10000"/>
          </a:bodyPr>
          <a:lstStyle/>
          <a:p>
            <a:r>
              <a:rPr lang="en-US" dirty="0">
                <a:ea typeface="+mj-lt"/>
                <a:cs typeface="+mj-lt"/>
              </a:rPr>
              <a:t>Improved Data Integration</a:t>
            </a:r>
            <a:endParaRPr lang="en-US" dirty="0"/>
          </a:p>
        </p:txBody>
      </p:sp>
      <p:sp>
        <p:nvSpPr>
          <p:cNvPr id="8" name="Content Placeholder 7">
            <a:extLst>
              <a:ext uri="{FF2B5EF4-FFF2-40B4-BE49-F238E27FC236}">
                <a16:creationId xmlns:a16="http://schemas.microsoft.com/office/drawing/2014/main" id="{3C7C4A91-5269-4DF0-94CA-39025DB49500}"/>
              </a:ext>
            </a:extLst>
          </p:cNvPr>
          <p:cNvSpPr>
            <a:spLocks noGrp="1"/>
          </p:cNvSpPr>
          <p:nvPr>
            <p:ph sz="quarter" idx="14"/>
          </p:nvPr>
        </p:nvSpPr>
        <p:spPr>
          <a:xfrm>
            <a:off x="6324766" y="4606925"/>
            <a:ext cx="2279372" cy="1191764"/>
          </a:xfrm>
        </p:spPr>
        <p:txBody>
          <a:bodyPr vert="horz" lIns="91440" tIns="45720" rIns="91440" bIns="45720" rtlCol="0" anchor="t">
            <a:normAutofit/>
          </a:bodyPr>
          <a:lstStyle/>
          <a:p>
            <a:r>
              <a:rPr lang="en-US" dirty="0">
                <a:ea typeface="+mn-lt"/>
                <a:cs typeface="+mn-lt"/>
              </a:rPr>
              <a:t>Integration of disparate data sources into a cohesive system to ensure consistency and accuracy in academic and administrative data.</a:t>
            </a:r>
            <a:endParaRPr lang="en-US" dirty="0"/>
          </a:p>
        </p:txBody>
      </p:sp>
      <p:pic>
        <p:nvPicPr>
          <p:cNvPr id="59" name="Online Image Placeholder 58" descr="Thumbs up sign outline">
            <a:extLst>
              <a:ext uri="{FF2B5EF4-FFF2-40B4-BE49-F238E27FC236}">
                <a16:creationId xmlns:a16="http://schemas.microsoft.com/office/drawing/2014/main" id="{6F0E7EC4-BDD3-4A1F-896B-345D0B03470C}"/>
              </a:ext>
            </a:extLst>
          </p:cNvPr>
          <p:cNvPicPr>
            <a:picLocks noGrp="1" noChangeAspect="1"/>
          </p:cNvPicPr>
          <p:nvPr>
            <p:ph type="clipArt" sz="quarter" idx="23"/>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43293" y="3238500"/>
            <a:ext cx="684213" cy="684213"/>
          </a:xfrm>
        </p:spPr>
      </p:pic>
      <p:sp>
        <p:nvSpPr>
          <p:cNvPr id="9" name="Text Placeholder 8">
            <a:extLst>
              <a:ext uri="{FF2B5EF4-FFF2-40B4-BE49-F238E27FC236}">
                <a16:creationId xmlns:a16="http://schemas.microsoft.com/office/drawing/2014/main" id="{0701441A-6C58-4AF7-9968-B7704EE18545}"/>
              </a:ext>
            </a:extLst>
          </p:cNvPr>
          <p:cNvSpPr>
            <a:spLocks noGrp="1"/>
          </p:cNvSpPr>
          <p:nvPr>
            <p:ph sz="quarter" idx="19"/>
          </p:nvPr>
        </p:nvSpPr>
        <p:spPr>
          <a:xfrm>
            <a:off x="9035826" y="3887615"/>
            <a:ext cx="2295671" cy="575528"/>
          </a:xfrm>
        </p:spPr>
        <p:txBody>
          <a:bodyPr>
            <a:normAutofit lnSpcReduction="10000"/>
          </a:bodyPr>
          <a:lstStyle/>
          <a:p>
            <a:r>
              <a:rPr lang="en-US" dirty="0">
                <a:ea typeface="+mj-lt"/>
                <a:cs typeface="+mj-lt"/>
              </a:rPr>
              <a:t>User-Friendly Interface</a:t>
            </a:r>
            <a:endParaRPr lang="en-US" dirty="0"/>
          </a:p>
        </p:txBody>
      </p:sp>
      <p:sp>
        <p:nvSpPr>
          <p:cNvPr id="7" name="Text Placeholder 6">
            <a:extLst>
              <a:ext uri="{FF2B5EF4-FFF2-40B4-BE49-F238E27FC236}">
                <a16:creationId xmlns:a16="http://schemas.microsoft.com/office/drawing/2014/main" id="{A3DB9902-976E-435D-BB1D-53AE97CB90F1}"/>
              </a:ext>
            </a:extLst>
          </p:cNvPr>
          <p:cNvSpPr>
            <a:spLocks noGrp="1"/>
          </p:cNvSpPr>
          <p:nvPr>
            <p:ph sz="quarter" idx="18"/>
          </p:nvPr>
        </p:nvSpPr>
        <p:spPr>
          <a:xfrm>
            <a:off x="9072839" y="4606925"/>
            <a:ext cx="2279372" cy="1191764"/>
          </a:xfrm>
        </p:spPr>
        <p:txBody>
          <a:bodyPr vert="horz" lIns="91440" tIns="45720" rIns="91440" bIns="45720" rtlCol="0" anchor="t">
            <a:normAutofit fontScale="92500"/>
          </a:bodyPr>
          <a:lstStyle/>
          <a:p>
            <a:r>
              <a:rPr lang="en-US" dirty="0">
                <a:ea typeface="+mn-lt"/>
                <a:cs typeface="+mn-lt"/>
              </a:rPr>
              <a:t>Designing a user-friendly interface for seamless information access and improved collaboration among university departments and stakeholders.</a:t>
            </a:r>
          </a:p>
        </p:txBody>
      </p:sp>
      <p:sp>
        <p:nvSpPr>
          <p:cNvPr id="100" name="Footer Placeholder 99">
            <a:extLst>
              <a:ext uri="{FF2B5EF4-FFF2-40B4-BE49-F238E27FC236}">
                <a16:creationId xmlns:a16="http://schemas.microsoft.com/office/drawing/2014/main" id="{7FCD6C83-54F4-41AF-A1C6-21957B4C865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Placeholder 93">
            <a:extLst>
              <a:ext uri="{FF2B5EF4-FFF2-40B4-BE49-F238E27FC236}">
                <a16:creationId xmlns:a16="http://schemas.microsoft.com/office/drawing/2014/main" id="{3C241754-FF4C-4CF8-B5C6-87E8540C3F39}"/>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825500"/>
            <a:ext cx="7797800" cy="5203825"/>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510399" y="2193926"/>
            <a:ext cx="4471802" cy="774574"/>
          </a:xfrm>
        </p:spPr>
        <p:txBody>
          <a:bodyPr>
            <a:noAutofit/>
          </a:bodyPr>
          <a:lstStyle/>
          <a:p>
            <a:r>
              <a:rPr lang="en-US" sz="2000" dirty="0"/>
              <a:t>How We Solved The Problem?</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half" idx="2"/>
          </p:nvPr>
        </p:nvSpPr>
        <p:spPr>
          <a:xfrm>
            <a:off x="5510399" y="2844267"/>
            <a:ext cx="4471802" cy="1648658"/>
          </a:xfrm>
        </p:spPr>
        <p:txBody>
          <a:bodyPr vert="horz" lIns="91440" tIns="45720" rIns="91440" bIns="45720" rtlCol="0" anchor="t">
            <a:normAutofit fontScale="92500" lnSpcReduction="20000"/>
          </a:bodyPr>
          <a:lstStyle/>
          <a:p>
            <a:pPr marL="0" indent="0">
              <a:buNone/>
            </a:pPr>
            <a:r>
              <a:rPr lang="en-ZA" dirty="0">
                <a:ea typeface="+mn-lt"/>
                <a:cs typeface="+mn-lt"/>
              </a:rPr>
              <a:t>We solved the problem by developing a unified system using a Three-layered architecture, which streamlined administrative, student, and faculty tasks within the university. Leveraging JavaFX for the user interface and SQL database for efficient data management, our solution enhances operational efficiency and user experience across all roles.</a:t>
            </a:r>
            <a:endParaRPr lang="en-US" dirty="0">
              <a:cs typeface="Segoe UI"/>
            </a:endParaRPr>
          </a:p>
          <a:p>
            <a:endParaRPr lang="en-US" dirty="0"/>
          </a:p>
        </p:txBody>
      </p:sp>
      <p:sp>
        <p:nvSpPr>
          <p:cNvPr id="5" name="Footer Placeholder 4">
            <a:extLst>
              <a:ext uri="{FF2B5EF4-FFF2-40B4-BE49-F238E27FC236}">
                <a16:creationId xmlns:a16="http://schemas.microsoft.com/office/drawing/2014/main" id="{21774EA4-43B2-4779-9AB6-840B8CB6EFE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908F5E2-6CF2-4361-8C18-EDE552AA1B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463722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115486" y="1319211"/>
            <a:ext cx="6349313" cy="890590"/>
          </a:xfrm>
        </p:spPr>
        <p:txBody>
          <a:bodyPr/>
          <a:lstStyle/>
          <a:p>
            <a:r>
              <a:rPr lang="en-US" dirty="0"/>
              <a:t>Summary</a:t>
            </a:r>
          </a:p>
        </p:txBody>
      </p:sp>
      <p:pic>
        <p:nvPicPr>
          <p:cNvPr id="13" name="Picture Placeholder 12" descr="A close up of a leaf">
            <a:extLst>
              <a:ext uri="{FF2B5EF4-FFF2-40B4-BE49-F238E27FC236}">
                <a16:creationId xmlns:a16="http://schemas.microsoft.com/office/drawing/2014/main" id="{DF88FEDC-3231-4D67-B504-86007DE441A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33400" y="431800"/>
            <a:ext cx="4829175" cy="57658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half" idx="2"/>
          </p:nvPr>
        </p:nvSpPr>
        <p:spPr>
          <a:xfrm>
            <a:off x="4108403" y="2398106"/>
            <a:ext cx="6965996" cy="1019986"/>
          </a:xfrm>
        </p:spPr>
        <p:txBody>
          <a:bodyPr vert="horz" lIns="91440" tIns="45720" rIns="91440" bIns="45720" rtlCol="0" anchor="t">
            <a:normAutofit/>
          </a:bodyPr>
          <a:lstStyle/>
          <a:p>
            <a:r>
              <a:rPr lang="en-US" dirty="0">
                <a:ea typeface="+mn-lt"/>
                <a:cs typeface="+mn-lt"/>
              </a:rPr>
              <a:t>Our solution addresses the complexities of university management through a unified system built on a Three-layered architecture. Using JavaFX for intuitive user interfaces and SQL databases for robust data management, we streamline administrative, student, and faculty tasks. This approach enhances efficiency and user satisfaction, ensuring seamless operations and improved academic outcomes</a:t>
            </a:r>
            <a:endParaRPr lang="en-US" dirty="0"/>
          </a:p>
        </p:txBody>
      </p:sp>
      <p:pic>
        <p:nvPicPr>
          <p:cNvPr id="15" name="Picture Placeholder 14" descr="A close-up of a leaf">
            <a:extLst>
              <a:ext uri="{FF2B5EF4-FFF2-40B4-BE49-F238E27FC236}">
                <a16:creationId xmlns:a16="http://schemas.microsoft.com/office/drawing/2014/main" id="{BA634146-24E2-44E8-B443-633B02E8FE6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554663" y="3887788"/>
            <a:ext cx="2957512" cy="2309812"/>
          </a:xfrm>
        </p:spPr>
      </p:pic>
      <p:pic>
        <p:nvPicPr>
          <p:cNvPr id="17" name="Picture Placeholder 16" descr="A close up of a leaf">
            <a:extLst>
              <a:ext uri="{FF2B5EF4-FFF2-40B4-BE49-F238E27FC236}">
                <a16:creationId xmlns:a16="http://schemas.microsoft.com/office/drawing/2014/main" id="{2DC579C7-FA5D-4386-9566-2621291A04A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01088" y="3887787"/>
            <a:ext cx="2957512" cy="2309812"/>
          </a:xfrm>
        </p:spPr>
      </p:pic>
      <p:sp>
        <p:nvSpPr>
          <p:cNvPr id="1000" name="Footer Placeholder 999">
            <a:extLst>
              <a:ext uri="{FF2B5EF4-FFF2-40B4-BE49-F238E27FC236}">
                <a16:creationId xmlns:a16="http://schemas.microsoft.com/office/drawing/2014/main" id="{B429B306-6E78-4065-8E68-37858225543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01" name="Slide Number Placeholder 1000">
            <a:extLst>
              <a:ext uri="{FF2B5EF4-FFF2-40B4-BE49-F238E27FC236}">
                <a16:creationId xmlns:a16="http://schemas.microsoft.com/office/drawing/2014/main" id="{86DBABEE-1C42-4054-9016-ED0469C546D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9201739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367287" y="3030581"/>
            <a:ext cx="2971800" cy="787273"/>
          </a:xfrm>
        </p:spPr>
        <p:txBody>
          <a:bodyPr/>
          <a:lstStyle/>
          <a:p>
            <a:r>
              <a:rPr lang="en-US" dirty="0"/>
              <a:t>Thank you</a:t>
            </a:r>
          </a:p>
        </p:txBody>
      </p:sp>
      <p:sp>
        <p:nvSpPr>
          <p:cNvPr id="40" name="Footer Placeholder 39">
            <a:extLst>
              <a:ext uri="{FF2B5EF4-FFF2-40B4-BE49-F238E27FC236}">
                <a16:creationId xmlns:a16="http://schemas.microsoft.com/office/drawing/2014/main" id="{A30673F7-4F55-4640-98A2-FC19D890CD04}"/>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4B9BB3CF-9CBB-4474-A136-AF92C9481AAF}"/>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5891056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646F0BBC-55DE-4E82-AF04-F8C0E398BCD7}" vid="{F69F3C16-73DC-46C3-B545-C71394F37A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01F8C0-356C-43DA-992D-6CAE75DC8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B8C147-152A-4CEA-A542-A95F57187B4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180FF98-EF88-48A8-A901-52BFE7C6B0F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798</Words>
  <Application>Microsoft Office PowerPoint</Application>
  <PresentationFormat>Widescreen</PresentationFormat>
  <Paragraphs>262</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AcademiaStream: University Management System</vt:lpstr>
      <vt:lpstr>University Management System Overview</vt:lpstr>
      <vt:lpstr>Product Scope</vt:lpstr>
      <vt:lpstr>Problem Statement</vt:lpstr>
      <vt:lpstr>Solution</vt:lpstr>
      <vt:lpstr>How We Solved The Problem?</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135</cp:revision>
  <dcterms:created xsi:type="dcterms:W3CDTF">2021-05-30T17:24:51Z</dcterms:created>
  <dcterms:modified xsi:type="dcterms:W3CDTF">2024-06-07T14:00:05Z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